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65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337" r:id="rId9"/>
    <p:sldId id="338" r:id="rId10"/>
    <p:sldId id="288" r:id="rId11"/>
    <p:sldId id="339" r:id="rId12"/>
    <p:sldId id="289" r:id="rId13"/>
    <p:sldId id="290" r:id="rId14"/>
    <p:sldId id="292" r:id="rId15"/>
    <p:sldId id="291" r:id="rId16"/>
    <p:sldId id="310" r:id="rId17"/>
    <p:sldId id="293" r:id="rId18"/>
    <p:sldId id="311" r:id="rId19"/>
    <p:sldId id="340" r:id="rId20"/>
    <p:sldId id="312" r:id="rId21"/>
    <p:sldId id="294" r:id="rId22"/>
    <p:sldId id="341" r:id="rId23"/>
    <p:sldId id="309" r:id="rId24"/>
    <p:sldId id="281" r:id="rId25"/>
    <p:sldId id="300" r:id="rId26"/>
    <p:sldId id="295" r:id="rId27"/>
    <p:sldId id="296" r:id="rId28"/>
    <p:sldId id="344" r:id="rId29"/>
    <p:sldId id="297" r:id="rId30"/>
    <p:sldId id="318" r:id="rId31"/>
    <p:sldId id="314" r:id="rId32"/>
    <p:sldId id="301" r:id="rId33"/>
    <p:sldId id="302" r:id="rId34"/>
    <p:sldId id="343" r:id="rId35"/>
    <p:sldId id="304" r:id="rId36"/>
    <p:sldId id="319" r:id="rId37"/>
    <p:sldId id="315" r:id="rId38"/>
    <p:sldId id="298" r:id="rId39"/>
    <p:sldId id="299" r:id="rId40"/>
    <p:sldId id="305" r:id="rId41"/>
    <p:sldId id="316" r:id="rId42"/>
    <p:sldId id="306" r:id="rId43"/>
    <p:sldId id="317" r:id="rId44"/>
    <p:sldId id="307" r:id="rId45"/>
    <p:sldId id="308" r:id="rId46"/>
    <p:sldId id="321" r:id="rId47"/>
    <p:sldId id="320" r:id="rId48"/>
    <p:sldId id="336" r:id="rId49"/>
    <p:sldId id="328" r:id="rId50"/>
    <p:sldId id="323" r:id="rId51"/>
    <p:sldId id="322" r:id="rId52"/>
    <p:sldId id="329" r:id="rId53"/>
    <p:sldId id="330" r:id="rId54"/>
    <p:sldId id="327" r:id="rId55"/>
    <p:sldId id="324" r:id="rId56"/>
    <p:sldId id="325" r:id="rId57"/>
    <p:sldId id="326" r:id="rId58"/>
    <p:sldId id="332" r:id="rId59"/>
    <p:sldId id="333" r:id="rId60"/>
    <p:sldId id="334" r:id="rId61"/>
    <p:sldId id="335" r:id="rId62"/>
    <p:sldId id="331" r:id="rId63"/>
    <p:sldId id="34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3333"/>
  </p:normalViewPr>
  <p:slideViewPr>
    <p:cSldViewPr snapToGrid="0" snapToObjects="1">
      <p:cViewPr varScale="1">
        <p:scale>
          <a:sx n="80" d="100"/>
          <a:sy n="80" d="100"/>
        </p:scale>
        <p:origin x="1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13/05/2019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ue.acm.org/detail.cfm?id=1142044" TargetMode="External"/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2.com/?WhatsWrongWithCorba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hyperlink" Target="https://developers.google.com/apis-explor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eloper.twitter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apidojo/api/yahoo-finance1" TargetMode="External"/><Relationship Id="rId2" Type="http://schemas.openxmlformats.org/officeDocument/2006/relationships/hyperlink" Target="https://developer.yahoo.com/api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2000/NOTE-SOAP-20000508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gov.b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souro.fazenda.gov.br/web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API/APISoap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correios.com.br/SigepMasterJPA/AtendeClienteService/AtendeCliente?wsdl" TargetMode="External"/><Relationship Id="rId2" Type="http://schemas.openxmlformats.org/officeDocument/2006/relationships/hyperlink" Target="http://localhost:8080/LojaVirtual/Produtos?wsd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oelcampos/sd-web-service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hyperlink" Target="https://github.com/ninech/REST-in-Peac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2116012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INTEGRAÇÃO DE aplicações com </a:t>
            </a:r>
            <a:br>
              <a:rPr lang="pt-BR" sz="4400" b="1" dirty="0"/>
            </a:br>
            <a:r>
              <a:rPr lang="pt-BR" sz="4400" b="1" dirty="0"/>
              <a:t>Web Services </a:t>
            </a:r>
            <a:br>
              <a:rPr lang="pt-BR" sz="4400" b="1" dirty="0"/>
            </a:br>
            <a:r>
              <a:rPr lang="pt-BR" sz="4400" b="1" dirty="0"/>
              <a:t>(</a:t>
            </a:r>
            <a:r>
              <a:rPr lang="pt-BR" sz="4400" b="1" dirty="0" err="1"/>
              <a:t>WS’</a:t>
            </a:r>
            <a:r>
              <a:rPr lang="pt-BR" sz="4400" b="1" cap="none" dirty="0" err="1"/>
              <a:t>s</a:t>
            </a:r>
            <a:r>
              <a:rPr lang="pt-BR" sz="4400" b="1" dirty="0"/>
              <a:t>)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XML permite definir estrutura dos dados e tipos</a:t>
            </a:r>
          </a:p>
          <a:p>
            <a:r>
              <a:rPr lang="pt-BR" sz="2800" dirty="0"/>
              <a:t>Mas é redundante, causando aumento de tráfego </a:t>
            </a:r>
          </a:p>
          <a:p>
            <a:r>
              <a:rPr lang="pt-BR" sz="2800" dirty="0"/>
              <a:t>Por mais que existam </a:t>
            </a:r>
            <a:r>
              <a:rPr lang="pt-BR" sz="2800" i="1" dirty="0" err="1"/>
              <a:t>parsers</a:t>
            </a:r>
            <a:r>
              <a:rPr lang="pt-BR" sz="2800" dirty="0"/>
              <a:t> para XML, o programador pode precisar usá-los explicitamente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F83B7D-A972-324B-82E4-6D34DBF5F5CE}"/>
              </a:ext>
            </a:extLst>
          </p:cNvPr>
          <p:cNvSpPr txBox="1">
            <a:spLocks/>
          </p:cNvSpPr>
          <p:nvPr/>
        </p:nvSpPr>
        <p:spPr>
          <a:xfrm>
            <a:off x="1974574" y="16365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i="1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o crescimento das redes de computadores e da Internet, a necessidade de </a:t>
            </a:r>
            <a:r>
              <a:rPr lang="pt-BR" sz="2800" b="1" dirty="0"/>
              <a:t>integração de aplicações</a:t>
            </a:r>
            <a:r>
              <a:rPr lang="pt-BR" sz="2800" dirty="0"/>
              <a:t> aumentou</a:t>
            </a:r>
          </a:p>
          <a:p>
            <a:r>
              <a:rPr lang="pt-BR" sz="2800" dirty="0"/>
              <a:t>Um dos principais objetivos é permitir a </a:t>
            </a:r>
            <a:r>
              <a:rPr lang="pt-BR" sz="2800" b="1" dirty="0"/>
              <a:t>reutilização</a:t>
            </a:r>
            <a:r>
              <a:rPr lang="pt-BR" sz="2800" dirty="0"/>
              <a:t> de </a:t>
            </a:r>
            <a:r>
              <a:rPr lang="pt-BR" sz="2800" b="1" dirty="0"/>
              <a:t>componentes e funcionalidades</a:t>
            </a:r>
            <a:r>
              <a:rPr lang="pt-BR" sz="2800" dirty="0"/>
              <a:t> de um </a:t>
            </a:r>
            <a:r>
              <a:rPr lang="pt-BR" sz="2800" b="1" dirty="0"/>
              <a:t>sistema em execução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B6DC05-C632-4C41-8E20-EDDC26DA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6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Este é um processo chamado de </a:t>
            </a:r>
            <a:r>
              <a:rPr lang="pt-BR" sz="2800" b="1" i="1" dirty="0"/>
              <a:t>Enterprise </a:t>
            </a:r>
            <a:r>
              <a:rPr lang="pt-BR" sz="2800" b="1" i="1" dirty="0" err="1"/>
              <a:t>Application</a:t>
            </a:r>
            <a:r>
              <a:rPr lang="pt-BR" sz="2800" b="1" i="1" dirty="0"/>
              <a:t> </a:t>
            </a:r>
            <a:r>
              <a:rPr lang="pt-BR" sz="2800" b="1" i="1" dirty="0" err="1"/>
              <a:t>Integration</a:t>
            </a:r>
            <a:r>
              <a:rPr lang="pt-BR" sz="2800" b="1" dirty="0"/>
              <a:t> (EAI)</a:t>
            </a:r>
            <a:r>
              <a:rPr lang="pt-BR" sz="2800" dirty="0"/>
              <a:t>: Integração de Aplicações Empresariais</a:t>
            </a:r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processo para 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CE365D-629D-2141-A20E-0F3EB07C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Diversas tecnologias surgiram ao longo das décadas para permitir essa integração entre aplicações distintas como: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</a:t>
            </a:r>
          </a:p>
          <a:p>
            <a:r>
              <a:rPr lang="pt-BR" sz="2800" i="1" dirty="0">
                <a:hlinkClick r:id="rId3"/>
              </a:rPr>
              <a:t>Microsoft </a:t>
            </a:r>
            <a:r>
              <a:rPr lang="pt-BR" sz="2800" i="1" dirty="0" err="1">
                <a:hlinkClick r:id="rId3"/>
              </a:rPr>
              <a:t>Distributed</a:t>
            </a:r>
            <a:r>
              <a:rPr lang="pt-BR" sz="2800" i="1" dirty="0">
                <a:hlinkClick r:id="rId3"/>
              </a:rPr>
              <a:t> Common </a:t>
            </a:r>
            <a:r>
              <a:rPr lang="pt-BR" sz="2800" i="1" dirty="0" err="1">
                <a:hlinkClick r:id="rId3"/>
              </a:rPr>
              <a:t>Object</a:t>
            </a:r>
            <a:r>
              <a:rPr lang="pt-BR" sz="2800" i="1" dirty="0">
                <a:hlinkClick r:id="rId3"/>
              </a:rPr>
              <a:t> </a:t>
            </a:r>
            <a:r>
              <a:rPr lang="pt-BR" sz="2800" i="1" dirty="0" err="1">
                <a:hlinkClick r:id="rId3"/>
              </a:rPr>
              <a:t>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[1]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[2]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[3]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[4]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Mas isso quase tudo foi antes da popularização da Web.</a:t>
            </a:r>
          </a:p>
          <a:p>
            <a:pPr marL="0" indent="0" algn="ctr">
              <a:buNone/>
            </a:pPr>
            <a:r>
              <a:rPr lang="pt-BR" sz="3200" b="1" dirty="0"/>
              <a:t>Todas essas tecnologias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CA2BEA-B21D-534F-A8C4-45A8052B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como*: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Necessidade de 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0126C-7220-A04C-AE5F-773E802A1B60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*Referências: </a:t>
            </a:r>
            <a:r>
              <a:rPr lang="pt-BR" dirty="0">
                <a:hlinkClick r:id="rId2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... Causavam um </a:t>
            </a: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b="1" dirty="0"/>
              <a:t>Auto acoplamento</a:t>
            </a:r>
            <a:r>
              <a:rPr lang="pt-BR" sz="2800" dirty="0"/>
              <a:t> é algo que deve ser evitado no processo de engenharia de um software: 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Network </a:t>
            </a:r>
            <a:r>
              <a:rPr lang="pt-BR" sz="2800" i="1" dirty="0" err="1"/>
              <a:t>Address</a:t>
            </a:r>
            <a:r>
              <a:rPr lang="pt-BR" sz="2800" i="1" dirty="0"/>
              <a:t> </a:t>
            </a:r>
            <a:r>
              <a:rPr lang="pt-BR" sz="2800" i="1" dirty="0" err="1"/>
              <a:t>Translation</a:t>
            </a:r>
            <a:r>
              <a:rPr lang="pt-BR" sz="2800" dirty="0"/>
              <a:t> (NAT): Firewalls normalmente bloqueiam as portas de comunicação usadas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D9F2C-660C-0840-9FDC-F7EF5DD75566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Referências: </a:t>
            </a:r>
            <a:r>
              <a:rPr lang="pt-BR" dirty="0">
                <a:hlinkClick r:id="rId3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 </a:t>
            </a:r>
            <a:r>
              <a:rPr lang="pt-BR" sz="2800" b="1" i="1" dirty="0"/>
              <a:t>Web Service</a:t>
            </a:r>
            <a:r>
              <a:rPr lang="pt-BR" sz="2800" dirty="0"/>
              <a:t> (WS) é um serviço disponibilizado por uma aplicação através da Web</a:t>
            </a:r>
          </a:p>
          <a:p>
            <a:r>
              <a:rPr lang="pt-BR" sz="2800" dirty="0"/>
              <a:t>Tais serviços permitem que aplicações de uma mesma empresa ou de empresas distintas possam ser integrados</a:t>
            </a:r>
          </a:p>
          <a:p>
            <a:r>
              <a:rPr lang="pt-BR" sz="2800" dirty="0"/>
              <a:t>Isso permite o reuso de informações e processos (funções)</a:t>
            </a:r>
          </a:p>
          <a:p>
            <a:r>
              <a:rPr lang="pt-BR" sz="2800" dirty="0"/>
              <a:t>Um WS é um componente que normalmente fornece uma ou mais funcionalidades para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a popularização da </a:t>
            </a:r>
            <a:r>
              <a:rPr lang="pt-BR" sz="2800" i="1" dirty="0"/>
              <a:t>Web</a:t>
            </a:r>
            <a:r>
              <a:rPr lang="pt-BR" sz="2800" dirty="0"/>
              <a:t>, cada vez mais empresas disponibilizam </a:t>
            </a:r>
            <a:r>
              <a:rPr lang="pt-BR" sz="2800" i="1" dirty="0"/>
              <a:t>Web Services</a:t>
            </a:r>
            <a:r>
              <a:rPr lang="pt-BR" sz="2800" dirty="0"/>
              <a:t> publicamente, como...</a:t>
            </a:r>
          </a:p>
          <a:p>
            <a:r>
              <a:rPr lang="pt-BR" sz="2800" dirty="0"/>
              <a:t>Google com uma infinidade de serviços.</a:t>
            </a:r>
          </a:p>
          <a:p>
            <a:r>
              <a:rPr lang="pt-BR" sz="2800" dirty="0"/>
              <a:t>A lista é tão grande que há um buscador: </a:t>
            </a:r>
            <a:r>
              <a:rPr lang="pt-BR" sz="2800" dirty="0">
                <a:hlinkClick r:id="rId2"/>
              </a:rPr>
              <a:t>developers.google.com/apis-explorer</a:t>
            </a:r>
            <a:endParaRPr lang="pt-BR" sz="2800" dirty="0"/>
          </a:p>
          <a:p>
            <a:r>
              <a:rPr lang="pt-BR" sz="2800" dirty="0" err="1"/>
              <a:t>Facebook</a:t>
            </a:r>
            <a:r>
              <a:rPr lang="pt-BR" sz="2800" dirty="0"/>
              <a:t>: </a:t>
            </a:r>
            <a:r>
              <a:rPr lang="pt-BR" sz="2800" dirty="0">
                <a:hlinkClick r:id="rId3"/>
              </a:rPr>
              <a:t>https://developers.facebook.com</a:t>
            </a:r>
            <a:r>
              <a:rPr lang="pt-BR" sz="2800" dirty="0"/>
              <a:t> </a:t>
            </a:r>
          </a:p>
          <a:p>
            <a:r>
              <a:rPr lang="pt-BR" sz="2800" dirty="0" err="1"/>
              <a:t>Twitter</a:t>
            </a:r>
            <a:r>
              <a:rPr lang="pt-BR" sz="2800" dirty="0"/>
              <a:t>: </a:t>
            </a:r>
            <a:r>
              <a:rPr lang="pt-BR" sz="2800" dirty="0">
                <a:hlinkClick r:id="rId4"/>
              </a:rPr>
              <a:t>http://developer.twitter.com</a:t>
            </a:r>
            <a:r>
              <a:rPr lang="pt-BR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104471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Yahoo</a:t>
            </a:r>
          </a:p>
          <a:p>
            <a:r>
              <a:rPr lang="pt-BR" sz="2800" dirty="0"/>
              <a:t>Yahoo? Quem usa Yahoo?</a:t>
            </a:r>
          </a:p>
          <a:p>
            <a:r>
              <a:rPr lang="pt-BR" sz="2800" dirty="0"/>
              <a:t>Isso mesmo, o Yahoo fornece excelentes serviços como previsão do tempo e acesso a dados do mercado financeiro: </a:t>
            </a:r>
            <a:r>
              <a:rPr lang="pt-BR" sz="2800" dirty="0">
                <a:hlinkClick r:id="rId2"/>
              </a:rPr>
              <a:t>https://developer.yahoo.com/api/</a:t>
            </a:r>
            <a:r>
              <a:rPr lang="pt-BR" sz="2800" dirty="0"/>
              <a:t> </a:t>
            </a:r>
          </a:p>
          <a:p>
            <a:r>
              <a:rPr lang="pt-BR" sz="2800" i="1" dirty="0"/>
              <a:t>Yahoo </a:t>
            </a:r>
            <a:r>
              <a:rPr lang="pt-BR" sz="2800" i="1" dirty="0" err="1"/>
              <a:t>Finance</a:t>
            </a:r>
            <a:r>
              <a:rPr lang="pt-BR" sz="2800" dirty="0"/>
              <a:t> não tem API oficial, mas há várias </a:t>
            </a:r>
            <a:r>
              <a:rPr lang="pt-BR" sz="2800" dirty="0">
                <a:hlinkClick r:id="rId3"/>
              </a:rPr>
              <a:t>não oficiais</a:t>
            </a:r>
            <a:endParaRPr lang="pt-BR" sz="2800" dirty="0"/>
          </a:p>
          <a:p>
            <a:r>
              <a:rPr lang="pt-BR" sz="2800" dirty="0"/>
              <a:t>Correios, Banco do Brasil e serviços governamentais.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51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Sistemas Distribuídos (</a:t>
            </a:r>
            <a:r>
              <a:rPr lang="pt-BR" sz="2800" dirty="0" err="1"/>
              <a:t>SDs</a:t>
            </a:r>
            <a:r>
              <a:rPr lang="pt-BR" sz="2800" dirty="0"/>
              <a:t>) pode ser bastante complexo</a:t>
            </a:r>
          </a:p>
          <a:p>
            <a:r>
              <a:rPr lang="pt-BR" sz="2800" dirty="0"/>
              <a:t>Tecnologias e protocolos como Sockets, Web Sockets, XMPP e vários outros permitem a comunicação entre aplicações</a:t>
            </a:r>
          </a:p>
          <a:p>
            <a:r>
              <a:rPr lang="pt-BR" sz="2800" dirty="0"/>
              <a:t>Muitas tecnologias e protocolos podem ter finalidades específicas</a:t>
            </a:r>
          </a:p>
          <a:p>
            <a:r>
              <a:rPr lang="pt-BR" sz="2800" dirty="0"/>
              <a:t>Por exemplo, protocolos como XMPP são excelentes para aplicações de mensagens instantâneas como WhatsApp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53DF5-9CBC-CE48-BD5B-88E8FD32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endParaRPr lang="pt-BR" sz="2800" dirty="0"/>
          </a:p>
          <a:p>
            <a:r>
              <a:rPr lang="pt-BR" sz="2800" dirty="0"/>
              <a:t>Consulta de endereços e </a:t>
            </a:r>
            <a:r>
              <a:rPr lang="pt-BR" sz="2800" dirty="0" err="1"/>
              <a:t>CEPs</a:t>
            </a:r>
            <a:r>
              <a:rPr lang="pt-BR" sz="2800" dirty="0"/>
              <a:t> e preços de entregas pelos Correios</a:t>
            </a:r>
          </a:p>
          <a:p>
            <a:r>
              <a:rPr lang="pt-BR" sz="2800" dirty="0"/>
              <a:t>Conciliação bancária, consulta de extrato e outros serviços bancários. Ver </a:t>
            </a:r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</a:t>
            </a:r>
          </a:p>
          <a:p>
            <a:r>
              <a:rPr lang="pt-BR" sz="2800" dirty="0"/>
              <a:t>E várias outras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Exemplos de Serviços disponibilizados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r>
              <a:rPr lang="pt-BR" sz="2800" dirty="0"/>
              <a:t>Você só precisa do servidor web/de aplicação que </a:t>
            </a:r>
            <a:r>
              <a:rPr lang="pt-BR" sz="2800" dirty="0" err="1"/>
              <a:t>vc</a:t>
            </a:r>
            <a:r>
              <a:rPr lang="pt-BR" sz="2800" dirty="0"/>
              <a:t> já tem</a:t>
            </a:r>
          </a:p>
          <a:p>
            <a:r>
              <a:rPr lang="pt-BR" sz="2800" dirty="0"/>
              <a:t>Existem servidores web leves dependendo da linguagem que você vai usar, como </a:t>
            </a:r>
            <a:r>
              <a:rPr lang="pt-BR" sz="2800" i="1" dirty="0" err="1"/>
              <a:t>NodeJS</a:t>
            </a:r>
            <a:r>
              <a:rPr lang="pt-BR" sz="2800" dirty="0"/>
              <a:t> e </a:t>
            </a:r>
            <a:r>
              <a:rPr lang="pt-BR" sz="2800" i="1" dirty="0" err="1"/>
              <a:t>Nginx</a:t>
            </a:r>
            <a:r>
              <a:rPr lang="pt-BR" sz="2800" dirty="0"/>
              <a:t>.</a:t>
            </a:r>
          </a:p>
          <a:p>
            <a:r>
              <a:rPr lang="pt-BR" sz="2800" dirty="0"/>
              <a:t>O desenvolvimento de sistemas distribuídos utilizando </a:t>
            </a:r>
            <a:r>
              <a:rPr lang="pt-BR" sz="2800" dirty="0" err="1"/>
              <a:t>WS’s</a:t>
            </a:r>
            <a:r>
              <a:rPr lang="pt-BR" sz="2800" dirty="0"/>
              <a:t> normalmente segue um padrão convencional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Você se preocupa apenas em </a:t>
            </a:r>
            <a:r>
              <a:rPr lang="pt-BR" sz="2800" b="1" dirty="0"/>
              <a:t>chamar uma função local</a:t>
            </a:r>
            <a:r>
              <a:rPr lang="pt-BR" sz="2800" dirty="0"/>
              <a:t> </a:t>
            </a:r>
            <a:r>
              <a:rPr lang="pt-BR" sz="2800" b="1" dirty="0"/>
              <a:t>que envia uma requisição para uma função remota</a:t>
            </a:r>
            <a:r>
              <a:rPr lang="pt-BR" sz="2800" dirty="0"/>
              <a:t> existente no servidor. </a:t>
            </a:r>
          </a:p>
          <a:p>
            <a:r>
              <a:rPr lang="pt-BR" sz="2800" dirty="0"/>
              <a:t>Você </a:t>
            </a:r>
            <a:r>
              <a:rPr lang="pt-BR" sz="2800" b="1" dirty="0"/>
              <a:t>não</a:t>
            </a:r>
            <a:r>
              <a:rPr lang="pt-BR" sz="2800" dirty="0"/>
              <a:t> tem que se preocupar em abrir conexão e lidar com os detalhes da comunicação em rede</a:t>
            </a:r>
          </a:p>
          <a:p>
            <a:r>
              <a:rPr lang="pt-BR" sz="2800" dirty="0"/>
              <a:t>Trafega dados sobre HTTP: garante mais eficiência que tecnologias como CORBA</a:t>
            </a:r>
          </a:p>
          <a:p>
            <a:r>
              <a:rPr lang="pt-BR" sz="2800" dirty="0"/>
              <a:t>HTTP é o protocolo padrão usado por toda a Web.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7799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Leva ao baixo acoplamento: o seu software não possui dependências com tecnologias utilizadas para a implementação do WS. </a:t>
            </a:r>
          </a:p>
          <a:p>
            <a:r>
              <a:rPr lang="pt-BR" sz="2800" dirty="0"/>
              <a:t>Normalmente a aplicação consumindo tais </a:t>
            </a:r>
            <a:r>
              <a:rPr lang="pt-BR" sz="2800" dirty="0" err="1"/>
              <a:t>WS’s</a:t>
            </a:r>
            <a:r>
              <a:rPr lang="pt-BR" sz="2800" dirty="0"/>
              <a:t> é independente da linguagem, sistema operacional e bibliotecas usadas no desenvolvimento.</a:t>
            </a:r>
          </a:p>
          <a:p>
            <a:r>
              <a:rPr lang="pt-BR" sz="2800" dirty="0"/>
              <a:t>Como o tráfego ocorre usualmente pela porta 443/80, não temos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896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O cliente chama uma função local, como </a:t>
            </a:r>
            <a:r>
              <a:rPr lang="pt-BR" sz="2300" i="1" dirty="0" err="1"/>
              <a:t>consultaCEP</a:t>
            </a:r>
            <a:r>
              <a:rPr lang="pt-BR" sz="2300" i="1" dirty="0"/>
              <a:t>(), passando os devidos parâmetros</a:t>
            </a:r>
            <a:endParaRPr lang="pt-BR" sz="2300" dirty="0"/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Tal função não executa nenhum processamento local específico, mas apenas envia uma requisição ao servidor para que uma função remota (normalmente de mesmo nome) seja executada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O servidor recebe a requisição, executa a função que faz o trabalho de fato (neste exemplo, consultar um CEP) e retorna a resposta pra aplicação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056231"/>
          </a:xfrm>
        </p:spPr>
        <p:txBody>
          <a:bodyPr>
            <a:noAutofit/>
          </a:bodyPr>
          <a:lstStyle/>
          <a:p>
            <a:r>
              <a:rPr lang="pt-BR" sz="2400" dirty="0"/>
              <a:t>Na prática então, a função local no cliente chama uma função remota no servidor.</a:t>
            </a:r>
          </a:p>
          <a:p>
            <a:r>
              <a:rPr lang="pt-BR" sz="2400" dirty="0"/>
              <a:t>Isso é denominado </a:t>
            </a:r>
            <a:r>
              <a:rPr lang="pt-BR" sz="2400" b="1" i="1" dirty="0"/>
              <a:t>Remote Procedure </a:t>
            </a:r>
            <a:r>
              <a:rPr lang="pt-BR" sz="2400" b="1" i="1" dirty="0" err="1"/>
              <a:t>Call</a:t>
            </a:r>
            <a:r>
              <a:rPr lang="pt-BR" sz="2400" b="1" dirty="0"/>
              <a:t> (RPC)</a:t>
            </a:r>
            <a:r>
              <a:rPr lang="pt-BR" sz="2400" dirty="0"/>
              <a:t>: Chamada de Procedimento Remoto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28327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99207"/>
          </a:xfrm>
        </p:spPr>
        <p:txBody>
          <a:bodyPr>
            <a:noAutofit/>
          </a:bodyPr>
          <a:lstStyle/>
          <a:p>
            <a:r>
              <a:rPr lang="pt-BR" sz="2300" dirty="0"/>
              <a:t>Neste modelo de </a:t>
            </a:r>
            <a:r>
              <a:rPr lang="pt-BR" sz="2300" i="1" dirty="0"/>
              <a:t>Web Services</a:t>
            </a:r>
            <a:r>
              <a:rPr lang="pt-BR" sz="2300" dirty="0"/>
              <a:t>, normalmente a conexão HTTP é aberta e, depois de obtida a resposta, é fechada.</a:t>
            </a:r>
          </a:p>
          <a:p>
            <a:r>
              <a:rPr lang="pt-BR" sz="2300" dirty="0"/>
              <a:t>É diferente de uma aplicação de mensagens instantâneas que a conexão fica persistente enquanto as duas partes estiverem conversando.</a:t>
            </a:r>
          </a:p>
          <a:p>
            <a:r>
              <a:rPr lang="pt-BR" sz="2300" dirty="0"/>
              <a:t>Isto normalmente ocorre pois, após o cliente receber uma resposta, ele pode não precisar consultar o servidor em breve.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E8319-C852-3142-9B57-308F1053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pic>
        <p:nvPicPr>
          <p:cNvPr id="17" name="Picture 16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EB814110-D821-5C4B-9EEF-BA8C65F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88151-2A2D-2F4D-93D3-B3A6E1925994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E243AA-05D2-F44F-A60B-805FFEFEBB07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3CD79-8186-4C43-96C3-A34F9F3EAA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12430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3013022"/>
            <a:ext cx="10785084" cy="3123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dirty="0"/>
              <a:t>SOAP significa sabão em inglês.</a:t>
            </a:r>
          </a:p>
          <a:p>
            <a:pPr marL="0" indent="0" algn="ctr">
              <a:buNone/>
            </a:pPr>
            <a:r>
              <a:rPr lang="pt-BR" sz="3600" dirty="0"/>
              <a:t>Mas esse slide não era pra existir 🤣🤣🤣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 é um protocolo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SOAP é um protocolo de WS “leve”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[3]</a:t>
            </a:r>
            <a:r>
              <a:rPr lang="pt-BR" sz="2800" dirty="0"/>
              <a:t>.</a:t>
            </a:r>
          </a:p>
          <a:p>
            <a:r>
              <a:rPr lang="pt-BR" sz="2800" dirty="0"/>
              <a:t>O tráfego de dados é feito em formato XML, convencionalmente por meio de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Há alguns anos era considerado “leve” justamente pelo uso de XML, comparado com outras tecnologias como CORBA.</a:t>
            </a:r>
          </a:p>
          <a:p>
            <a:r>
              <a:rPr lang="pt-BR" sz="2800" dirty="0"/>
              <a:t>Com o advento de formatos de representação de dados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SOAP já não pode ser considerado de fato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2F2C6-FE25-1449-9C1C-C535CA57BC0E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Tais tecnologias e protocolos requerem bastante programação para fazer as aplicações funcionarem em conjunto</a:t>
            </a:r>
          </a:p>
          <a:p>
            <a:r>
              <a:rPr lang="pt-BR" sz="2800" dirty="0"/>
              <a:t>Este funcionamento é o que chamamos de </a:t>
            </a:r>
            <a:r>
              <a:rPr lang="pt-BR" sz="2800" b="1" dirty="0"/>
              <a:t>interoperação </a:t>
            </a:r>
            <a:r>
              <a:rPr lang="pt-BR" sz="2800" dirty="0"/>
              <a:t>ou</a:t>
            </a:r>
            <a:r>
              <a:rPr lang="pt-BR" sz="2800" b="1" dirty="0"/>
              <a:t> interoperabilidade</a:t>
            </a:r>
            <a:r>
              <a:rPr lang="pt-BR" sz="2800" dirty="0"/>
              <a:t>: um recurso fundamental em </a:t>
            </a:r>
            <a:r>
              <a:rPr lang="pt-BR" sz="2800" dirty="0" err="1"/>
              <a:t>SDs</a:t>
            </a:r>
            <a:r>
              <a:rPr lang="pt-BR" sz="2800" dirty="0"/>
              <a:t> que permite que aplicações distintas sejam integradas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785EBB-C79A-1043-86E6-28C1F350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6913725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 possui redundância com a abertura e fechamento de </a:t>
            </a:r>
            <a:r>
              <a:rPr lang="pt-BR" sz="2800" i="1" dirty="0" err="1"/>
              <a:t>tags</a:t>
            </a:r>
            <a:r>
              <a:rPr lang="pt-BR" sz="2800" dirty="0"/>
              <a:t>.</a:t>
            </a:r>
          </a:p>
          <a:p>
            <a:r>
              <a:rPr lang="pt-BR" sz="2800" dirty="0"/>
              <a:t>Isso dobra o tamanho do conteúdo a ser trafegado pela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1615A-D026-8F44-9C0F-B78F331DEA79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Com a popularização de dispositivos e redes móveis, os reflexos desses problemas são ainda maiores</a:t>
            </a:r>
          </a:p>
          <a:p>
            <a:r>
              <a:rPr lang="pt-BR" sz="2800" dirty="0"/>
              <a:t>Envio de excesso de dados em uma rede móvel pode consumir o pacote de dados do usuário</a:t>
            </a:r>
          </a:p>
          <a:p>
            <a:r>
              <a:rPr lang="pt-BR" sz="2800" dirty="0"/>
              <a:t>Se as condições da rede móvel estiverem desfavoráveis, a experiência do usuário pode ser drasticamente afetada pela demora no envio de requisições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374" y="1953307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4800" cap="none" dirty="0"/>
              <a:t>Então com todos esses problemas do protocolo SOAP, </a:t>
            </a:r>
            <a:r>
              <a:rPr lang="pt-BR" sz="4800" b="1" cap="none" dirty="0"/>
              <a:t>a pergunta que fica é...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2791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padronizado pela W3C e existem aplicações fazendo uso do mesmo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Assim, você pode se deparar em ter que manter uma aplicação destas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Você pode ter que criar uma aplicação cliente para consumir um serviço essencial que é disponibilizado apenas por meio de SOAP</a:t>
            </a:r>
          </a:p>
        </p:txBody>
      </p:sp>
    </p:spTree>
    <p:extLst>
      <p:ext uri="{BB962C8B-B14F-4D97-AF65-F5344CB8AC3E}">
        <p14:creationId xmlns:p14="http://schemas.microsoft.com/office/powerpoint/2010/main" val="42442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Muitos serviços governamentais, por exemplo, são disponibilizados algumas vezes apenas por meio de SOAP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Lista de diversos serviços em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dados.gov.br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4"/>
              </a:rPr>
              <a:t>www.tesouro.fazenda.gov.br/webservices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pode ser bom conhecer o mínimo necessário</a:t>
            </a:r>
          </a:p>
        </p:txBody>
      </p:sp>
    </p:spTree>
    <p:extLst>
      <p:ext uri="{BB962C8B-B14F-4D97-AF65-F5344CB8AC3E}">
        <p14:creationId xmlns:p14="http://schemas.microsoft.com/office/powerpoint/2010/main" val="4219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 o que mais? 🤔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Adicionalmente, analisando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se você for desenvolver um projeto novo hoje, SOAP não é adequado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atualmente obsoleto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Provedores de computação em nuvem como a </a:t>
            </a:r>
            <a:r>
              <a:rPr lang="pt-BR" sz="3200" cap="none" dirty="0" err="1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Amazon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já não dão suporte a tal protocolo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[1]</a:t>
            </a: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vamos ver mais alguns detalhes importantes do SOAP.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POST https://</a:t>
            </a:r>
            <a:r>
              <a:rPr lang="en-US" sz="2400" i="1" dirty="0" err="1"/>
              <a:t>apps.correios.com.br</a:t>
            </a:r>
            <a:r>
              <a:rPr lang="en-US" sz="2400" i="1" dirty="0"/>
              <a:t>/....../</a:t>
            </a:r>
            <a:r>
              <a:rPr lang="en-US" sz="2400" i="1" dirty="0" err="1"/>
              <a:t>AtendeCliente</a:t>
            </a:r>
            <a:r>
              <a:rPr lang="en-US" sz="2400" i="1" dirty="0"/>
              <a:t> HTTP/1.1</a:t>
            </a:r>
          </a:p>
          <a:p>
            <a:r>
              <a:rPr lang="en-US" sz="2400" i="1" dirty="0"/>
              <a:t>Content-Type: text/</a:t>
            </a:r>
            <a:r>
              <a:rPr lang="en-US" sz="2400" i="1" dirty="0" err="1"/>
              <a:t>xml;charset</a:t>
            </a:r>
            <a:r>
              <a:rPr lang="en-US" sz="2400" i="1" dirty="0"/>
              <a:t>=UTF-8</a:t>
            </a:r>
          </a:p>
          <a:p>
            <a:r>
              <a:rPr lang="en-US" sz="2400" i="1" dirty="0"/>
              <a:t>Content-Length: 300</a:t>
            </a:r>
          </a:p>
          <a:p>
            <a:r>
              <a:rPr lang="en-US" sz="2400" i="1" dirty="0"/>
              <a:t>Host: </a:t>
            </a:r>
            <a:r>
              <a:rPr lang="en-US" sz="2400" i="1" dirty="0" err="1"/>
              <a:t>apps.correios.com.br</a:t>
            </a:r>
            <a:endParaRPr lang="en-US" sz="2400" i="1" dirty="0"/>
          </a:p>
          <a:p>
            <a:r>
              <a:rPr lang="en-US" sz="2400" i="1" dirty="0"/>
              <a:t>Connection: Keep-Alive</a:t>
            </a:r>
          </a:p>
          <a:p>
            <a:r>
              <a:rPr lang="en-US" sz="1200" i="1" dirty="0"/>
              <a:t>  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Script para testar o envio de requisições HTTP para tal WS: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&lt;</a:t>
            </a:r>
            <a:r>
              <a:rPr lang="en-US" sz="2400" i="1" dirty="0" err="1"/>
              <a:t>soap:Envelope</a:t>
            </a:r>
            <a:r>
              <a:rPr lang="en-US" sz="2400" i="1" dirty="0"/>
              <a:t> </a:t>
            </a:r>
            <a:r>
              <a:rPr lang="en-US" sz="2400" i="1" dirty="0" err="1"/>
              <a:t>xmlns:soap</a:t>
            </a:r>
            <a:r>
              <a:rPr lang="en-US" sz="2400" i="1" dirty="0"/>
              <a:t>="http://</a:t>
            </a:r>
            <a:r>
              <a:rPr lang="en-US" sz="2400" i="1" dirty="0" err="1"/>
              <a:t>schemas.xmlsoap.org</a:t>
            </a:r>
            <a:r>
              <a:rPr lang="en-US" sz="2400" i="1" dirty="0"/>
              <a:t>/soap/envelope/"&gt;</a:t>
            </a:r>
          </a:p>
          <a:p>
            <a:r>
              <a:rPr lang="en-US" sz="2400" i="1" dirty="0"/>
              <a:t>   &lt;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      &lt;ns2:consultaCEPResponse xmlns:ns2="http://........</a:t>
            </a:r>
            <a:r>
              <a:rPr lang="en-US" sz="2400" i="1" dirty="0" err="1"/>
              <a:t>correios.com.br</a:t>
            </a:r>
            <a:r>
              <a:rPr lang="en-US" sz="2400" i="1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i="1" dirty="0"/>
              <a:t>      &lt;/ns2:consultaCEPResponse&gt;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aplicações usando tais tecnologias de SD e protocolos normalmente é diferente do que estamos habituados</a:t>
            </a:r>
          </a:p>
          <a:p>
            <a:r>
              <a:rPr lang="pt-BR" sz="2800" dirty="0"/>
              <a:t>Aprendemos a escrever código incluindo chamadas de funções para executar uma tarefa e retornar algum valor</a:t>
            </a:r>
          </a:p>
          <a:p>
            <a:r>
              <a:rPr lang="pt-BR" sz="2800" dirty="0"/>
              <a:t>Assim, 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B89B8-90E6-6545-B7DA-93CCE978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Dizemos que aplicações clientes consomem um WS quando usam o mesmo</a:t>
            </a:r>
          </a:p>
          <a:p>
            <a:r>
              <a:rPr lang="pt-BR" sz="2800" dirty="0"/>
              <a:t>Como um WS fornece um conjunto de métodos que podem ser acessados remotamente, é preciso conhecer quais são os métodos disponíveis</a:t>
            </a:r>
          </a:p>
          <a:p>
            <a:r>
              <a:rPr lang="pt-BR" sz="2800" dirty="0"/>
              <a:t>Para isso, é preciso saber qual o documento WSDL que descreve o serviço e os métodos disponibilizados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WSDL é a </a:t>
            </a:r>
            <a:r>
              <a:rPr lang="pt-BR" sz="2800" b="1" i="1" dirty="0"/>
              <a:t>Web Service </a:t>
            </a:r>
            <a:r>
              <a:rPr lang="pt-BR" sz="2800" b="1" i="1" dirty="0" err="1"/>
              <a:t>Description</a:t>
            </a:r>
            <a:r>
              <a:rPr lang="pt-BR" sz="2800" b="1" i="1" dirty="0"/>
              <a:t> </a:t>
            </a:r>
            <a:r>
              <a:rPr lang="pt-BR" sz="2800" b="1" i="1" dirty="0" err="1"/>
              <a:t>Language</a:t>
            </a:r>
            <a:r>
              <a:rPr lang="pt-BR" sz="2800" dirty="0"/>
              <a:t>: Linguagem de Descrição de Web Service</a:t>
            </a:r>
          </a:p>
          <a:p>
            <a:r>
              <a:rPr lang="pt-BR" sz="2800" dirty="0"/>
              <a:t>Por meio da WSDL toda a definição de um WS, como métodos, parâmetros, tipos e retorno dos métodos são definidos</a:t>
            </a:r>
          </a:p>
          <a:p>
            <a:r>
              <a:rPr lang="pt-BR" sz="2800" dirty="0"/>
              <a:t>Tal definição é fornecida em um documento WSDL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1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O documento WSDL é criado automaticamente pelo </a:t>
            </a:r>
            <a:r>
              <a:rPr lang="pt-BR" sz="2800" i="1" dirty="0"/>
              <a:t>framework</a:t>
            </a:r>
            <a:r>
              <a:rPr lang="pt-BR" sz="2800" dirty="0"/>
              <a:t> de WS que você estiver utilizando quando publicar o WS</a:t>
            </a:r>
          </a:p>
          <a:p>
            <a:r>
              <a:rPr lang="pt-BR" sz="2800" dirty="0"/>
              <a:t>Para obter tal documento WSDL, é preciso conhecer o URL do WS</a:t>
            </a:r>
          </a:p>
          <a:p>
            <a:r>
              <a:rPr lang="pt-BR" sz="2800" dirty="0"/>
              <a:t>O WSDL normalmente é acessado colocando-se um parâmetro </a:t>
            </a:r>
            <a:r>
              <a:rPr lang="pt-BR" sz="2800" b="1" i="1" dirty="0">
                <a:latin typeface="Courier" pitchFamily="2" charset="0"/>
              </a:rPr>
              <a:t>?</a:t>
            </a:r>
            <a:r>
              <a:rPr lang="pt-BR" sz="2800" b="1" i="1" dirty="0" err="1">
                <a:latin typeface="Courier" pitchFamily="2" charset="0"/>
              </a:rPr>
              <a:t>wsdl</a:t>
            </a:r>
            <a:r>
              <a:rPr lang="pt-BR" sz="2800" dirty="0"/>
              <a:t> no final do URL</a:t>
            </a:r>
            <a:endParaRPr lang="en-US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</a:t>
            </a:r>
            <a:r>
              <a:rPr lang="pt-BR" b="1" i="1" dirty="0" err="1"/>
              <a:t>wS</a:t>
            </a:r>
            <a:r>
              <a:rPr lang="pt-BR" b="1" i="1" dirty="0"/>
              <a:t>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75721"/>
            <a:ext cx="10785085" cy="36899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http://localhost:8080/LojaVirtual/Produtos</a:t>
            </a:r>
            <a:r>
              <a:rPr lang="en-US" sz="3000" b="1" dirty="0">
                <a:hlinkClick r:id="rId2"/>
              </a:rPr>
              <a:t>?wsdl</a:t>
            </a:r>
            <a:r>
              <a:rPr lang="en-US" sz="3000" dirty="0"/>
              <a:t>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>
                <a:hlinkClick r:id="rId3"/>
              </a:rPr>
              <a:t>https://apps.correios.com.br/SigepMasterJPA/AtendeClienteService/AtendeCliente</a:t>
            </a:r>
            <a:r>
              <a:rPr lang="en-US" sz="3000" b="1" dirty="0">
                <a:hlinkClick r:id="rId3"/>
              </a:rPr>
              <a:t>?wsdl</a:t>
            </a:r>
            <a:r>
              <a:rPr lang="en-US" sz="3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url’s</a:t>
            </a:r>
            <a:r>
              <a:rPr lang="pt-BR" b="1" i="1" dirty="0"/>
              <a:t> de </a:t>
            </a:r>
            <a:r>
              <a:rPr lang="pt-BR" b="1" i="1" dirty="0" err="1"/>
              <a:t>wsdl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8" y="1402496"/>
            <a:ext cx="10463135" cy="517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&lt;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&lt;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</a:t>
            </a:r>
            <a:r>
              <a:rPr lang="pt-BR" sz="2600" dirty="0" err="1"/>
              <a:t>xs:</a:t>
            </a:r>
            <a:r>
              <a:rPr lang="pt-BR" sz="2600" b="1" dirty="0" err="1"/>
              <a:t>complexType</a:t>
            </a:r>
            <a:r>
              <a:rPr lang="pt-BR" sz="2600" b="1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="Produto</a:t>
            </a:r>
            <a:r>
              <a:rPr lang="pt-BR" sz="2600" dirty="0"/>
              <a:t>"&gt;</a:t>
            </a:r>
          </a:p>
          <a:p>
            <a:pPr marL="0" indent="0">
              <a:buNone/>
            </a:pPr>
            <a:r>
              <a:rPr lang="pt-BR" sz="2600" dirty="0"/>
              <a:t>            &lt;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</a:t>
            </a:r>
            <a:r>
              <a:rPr lang="pt-BR" sz="2600" b="1" dirty="0" err="1"/>
              <a:t>descricao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xs:string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="id"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xs:long</a:t>
            </a:r>
            <a:r>
              <a:rPr lang="pt-BR" sz="2600" b="1" dirty="0"/>
              <a:t>" </a:t>
            </a:r>
            <a:r>
              <a:rPr lang="pt-BR" sz="2600" dirty="0"/>
              <a:t>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="marca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tns:Marca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&lt;/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&lt;/</a:t>
            </a:r>
            <a:r>
              <a:rPr lang="pt-BR" sz="2600" dirty="0" err="1"/>
              <a:t>xs:complexType</a:t>
            </a:r>
            <a:r>
              <a:rPr lang="pt-BR" sz="2600" dirty="0"/>
              <a:t>&gt;    </a:t>
            </a:r>
          </a:p>
          <a:p>
            <a:pPr marL="0" indent="0">
              <a:buNone/>
            </a:pPr>
            <a:r>
              <a:rPr lang="pt-BR" sz="2600" dirty="0"/>
              <a:t>    &lt;/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&lt;/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97521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tipos com </a:t>
            </a:r>
            <a:r>
              <a:rPr lang="pt-BR" b="1" i="1" dirty="0" err="1"/>
              <a:t>Xml</a:t>
            </a:r>
            <a:r>
              <a:rPr lang="pt-BR" b="1" i="1" dirty="0"/>
              <a:t> </a:t>
            </a:r>
            <a:r>
              <a:rPr lang="pt-BR" b="1" i="1" dirty="0" err="1"/>
              <a:t>Schema</a:t>
            </a:r>
            <a:r>
              <a:rPr lang="pt-BR" b="1" i="1" dirty="0"/>
              <a:t> (</a:t>
            </a:r>
            <a:r>
              <a:rPr lang="pt-BR" b="1" i="1" dirty="0" err="1"/>
              <a:t>xsd</a:t>
            </a:r>
            <a:r>
              <a:rPr lang="pt-BR" b="1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D11D0-A923-A64D-8445-272B32CDC4E1}"/>
              </a:ext>
            </a:extLst>
          </p:cNvPr>
          <p:cNvSpPr txBox="1">
            <a:spLocks/>
          </p:cNvSpPr>
          <p:nvPr/>
        </p:nvSpPr>
        <p:spPr>
          <a:xfrm>
            <a:off x="39757" y="1627345"/>
            <a:ext cx="12152244" cy="522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getByIdReq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="id"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xs:long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getByIdRes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return</a:t>
            </a:r>
            <a:r>
              <a:rPr lang="pt-BR" dirty="0"/>
              <a:t>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tns:Produto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portType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=”Produtos"&gt;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&lt;input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getByIdReq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tns:getByIdReq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&lt;output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getByIdRes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tns:getByIdRes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&lt;/</a:t>
            </a:r>
            <a:r>
              <a:rPr lang="pt-BR" dirty="0" err="1"/>
              <a:t>operation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portType</a:t>
            </a:r>
            <a:r>
              <a:rPr lang="pt-BR" dirty="0"/>
              <a:t>&gt;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89917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métodos publicados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9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2" y="1349115"/>
            <a:ext cx="11527439" cy="4107305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prática</a:t>
            </a:r>
            <a:br>
              <a:rPr lang="pt-BR" b="1" i="1" dirty="0"/>
            </a:br>
            <a:r>
              <a:rPr lang="pt-BR" b="1" i="1" dirty="0"/>
              <a:t>Criando e consumindo ws </a:t>
            </a:r>
            <a:r>
              <a:rPr lang="pt-BR" b="1" i="1" dirty="0" err="1"/>
              <a:t>soap</a:t>
            </a:r>
            <a:br>
              <a:rPr lang="pt-BR" b="1" i="1" dirty="0"/>
            </a:br>
            <a:r>
              <a:rPr lang="pt-BR" i="1" cap="none" dirty="0"/>
              <a:t>Ver projetos em </a:t>
            </a:r>
            <a:r>
              <a:rPr lang="pt-BR" i="1" cap="none" dirty="0">
                <a:hlinkClick r:id="rId2"/>
              </a:rPr>
              <a:t>github.com/manoelcampos/sd-web-services</a:t>
            </a:r>
            <a:r>
              <a:rPr lang="pt-BR" i="1" cap="none" dirty="0"/>
              <a:t> </a:t>
            </a:r>
            <a:endParaRPr lang="pt-BR" cap="none" dirty="0"/>
          </a:p>
        </p:txBody>
      </p:sp>
    </p:spTree>
    <p:extLst>
      <p:ext uri="{BB962C8B-B14F-4D97-AF65-F5344CB8AC3E}">
        <p14:creationId xmlns:p14="http://schemas.microsoft.com/office/powerpoint/2010/main" val="1036125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padronizado por nenhum órgão como W3C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de arquitetura de software para construção de serviços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2097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898530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uma 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um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 como SOAP, normalmente opera sobre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caso, as operações são os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6" y="1840977"/>
            <a:ext cx="7334590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sistemas distribuídas existe troca de mensagens entre as aplicações</a:t>
            </a:r>
          </a:p>
          <a:p>
            <a:r>
              <a:rPr lang="pt-BR" sz="2800" dirty="0"/>
              <a:t>Logo, a execução do código nem sempre é sequencial: determinadas funções podem ser executadas de forma assíncrona</a:t>
            </a:r>
          </a:p>
          <a:p>
            <a:r>
              <a:rPr lang="pt-BR" sz="2800" dirty="0"/>
              <a:t>Assíncrona indica que tais funções são chamadas apenas quando um determinado evento ocorrer (como o recebimento de uma mensagem)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A62E448-3335-C74E-85B6-A51535BD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Estes verbos fornecem operações CRUD: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 e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Tabela com relação entre verbos HTTP, operações CRUD e comandos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9231"/>
              </p:ext>
            </p:extLst>
          </p:nvPr>
        </p:nvGraphicFramePr>
        <p:xfrm>
          <a:off x="746824" y="3713315"/>
          <a:ext cx="1078508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444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3546925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  <a:gridCol w="3372715">
                  <a:extLst>
                    <a:ext uri="{9D8B030D-6E8A-4147-A177-3AD203B41FA5}">
                      <a16:colId xmlns:a16="http://schemas.microsoft.com/office/drawing/2014/main" val="409438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Comando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insert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select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update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peraí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Como é que tais operações são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 não guarda estado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mas o cliente sim.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Após enviar uma requisição com o código de um produto e receber os dados do mesmo,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pode guardar tais dados e até utilizá-los para fazer novas requisições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exemplo, os dados do produto podem ser atualizados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serem enviados salvá-los no servidor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cada URL requisitada dá acesso a um novo estado de um determinado recurso (como um produto)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442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código do produto para acessar seus dados, o produto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Quando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produto e o envia pro servidor, tal produto estará em um estado de alteração (Update)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Logo, transferimos de um estado do recurso (produto)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Web Services</a:t>
            </a:r>
          </a:p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Curiosidade: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é um sufixo da língua inglesa usado para transformar substantivos em adjetivos,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(esperança) em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(esperançoso). Logo,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qualidade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atribuída a este tipo de serviço web.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Requisições REST normalmente retornam dados em formato JSON, mas qualquer outro formato é válido, como 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SOAP, o desenvolvedor define as operações (métodos) que serão publicadas pelo WS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Assim, não há limite de operações que podem ser criadas com SOAP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a limitação do REST não é uma desvantagem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2527B-B6E6-DF49-A525-D6DEDDC46F43}"/>
              </a:ext>
            </a:extLst>
          </p:cNvPr>
          <p:cNvGrpSpPr/>
          <p:nvPr/>
        </p:nvGrpSpPr>
        <p:grpSpPr>
          <a:xfrm>
            <a:off x="9742066" y="3612631"/>
            <a:ext cx="2312545" cy="3170536"/>
            <a:chOff x="9697096" y="3777521"/>
            <a:chExt cx="2312545" cy="3170536"/>
          </a:xfrm>
        </p:grpSpPr>
        <p:pic>
          <p:nvPicPr>
            <p:cNvPr id="8" name="Picture 7" descr="Ao infinito e além">
              <a:extLst>
                <a:ext uri="{FF2B5EF4-FFF2-40B4-BE49-F238E27FC236}">
                  <a16:creationId xmlns:a16="http://schemas.microsoft.com/office/drawing/2014/main" id="{FA4F4C29-0BEF-3749-A24E-5A042792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7096" y="4796852"/>
              <a:ext cx="2312545" cy="2151205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8E881D3-59A0-5147-9880-4B5E3AB14B60}"/>
                </a:ext>
              </a:extLst>
            </p:cNvPr>
            <p:cNvSpPr/>
            <p:nvPr/>
          </p:nvSpPr>
          <p:spPr>
            <a:xfrm>
              <a:off x="9697096" y="3777521"/>
              <a:ext cx="2084882" cy="1019331"/>
            </a:xfrm>
            <a:prstGeom prst="wedgeRoundRectCallou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Ao infinito e além!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1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 podemos ter um web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métodos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getById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id), remove(Produto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não teremos métodos com estes nomes que desejamos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Usaremos os verbos HTTP, por meio de uma URL específica, para definir estes mesmos métodos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05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918461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Usando uma linguagem OO como Java teríamos uma classe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aqueles métodos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fazemos a mesma coisa, apenas acessando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específicas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5C77C1-026B-DE4D-8907-F25C9516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755806"/>
              </p:ext>
            </p:extLst>
          </p:nvPr>
        </p:nvGraphicFramePr>
        <p:xfrm>
          <a:off x="224853" y="2992299"/>
          <a:ext cx="1178227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488">
                  <a:extLst>
                    <a:ext uri="{9D8B030D-6E8A-4147-A177-3AD203B41FA5}">
                      <a16:colId xmlns:a16="http://schemas.microsoft.com/office/drawing/2014/main" val="724699246"/>
                    </a:ext>
                  </a:extLst>
                </a:gridCol>
                <a:gridCol w="6430782">
                  <a:extLst>
                    <a:ext uri="{9D8B030D-6E8A-4147-A177-3AD203B41FA5}">
                      <a16:colId xmlns:a16="http://schemas.microsoft.com/office/drawing/2014/main" val="232278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/>
                        <a:t>SOAP: métodos definidos em uma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REST: envio de requisições para </a:t>
                      </a:r>
                      <a:r>
                        <a:rPr lang="pt-BR" sz="2400" dirty="0" err="1"/>
                        <a:t>URLs</a:t>
                      </a:r>
                      <a:r>
                        <a:rPr lang="pt-BR" sz="2400" dirty="0"/>
                        <a:t> específicas, usando os métodos padrão do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ProdutoWS.getById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GET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</a:t>
                      </a: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DELETE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</a:t>
                      </a: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41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ProdutoWS.add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POST http://dominio/produto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{Produto}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endereço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AtendeCliente?cep</a:t>
            </a:r>
            <a:r>
              <a:rPr lang="en-US" sz="2400" dirty="0"/>
              <a:t>=</a:t>
            </a:r>
            <a:r>
              <a:rPr lang="en-US" sz="2400" b="1" dirty="0">
                <a:solidFill>
                  <a:srgbClr val="0070C0"/>
                </a:solidFill>
              </a:rPr>
              <a:t>77.021-090</a:t>
            </a:r>
          </a:p>
          <a:p>
            <a:pPr algn="ctr"/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melhor</a:t>
            </a:r>
            <a:r>
              <a:rPr lang="en-US" sz="2400" dirty="0"/>
              <a:t> </a:t>
            </a:r>
            <a:r>
              <a:rPr lang="en-US" sz="2400" dirty="0" err="1"/>
              <a:t>ainda</a:t>
            </a:r>
            <a:endParaRPr lang="en-US" sz="2400" dirty="0"/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/cep/</a:t>
            </a:r>
            <a:r>
              <a:rPr lang="en-US" sz="2400" b="1" dirty="0">
                <a:solidFill>
                  <a:srgbClr val="0070C0"/>
                </a:solidFill>
              </a:rPr>
              <a:t>77.021-090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970FEE-D0AA-284F-9A70-523E24B2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4077325"/>
            <a:ext cx="10815065" cy="1588955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/>
              <a:t>Nestes</a:t>
            </a:r>
            <a:r>
              <a:rPr lang="en-US" sz="3200" dirty="0"/>
              <a:t> </a:t>
            </a:r>
            <a:r>
              <a:rPr lang="en-US" sz="3200" dirty="0" err="1"/>
              <a:t>exemplos</a:t>
            </a:r>
            <a:r>
              <a:rPr lang="en-US" sz="3200" dirty="0"/>
              <a:t> </a:t>
            </a:r>
            <a:r>
              <a:rPr lang="en-US" sz="3200" dirty="0" err="1"/>
              <a:t>estamos</a:t>
            </a:r>
            <a:r>
              <a:rPr lang="en-US" sz="3200" dirty="0"/>
              <a:t> </a:t>
            </a:r>
            <a:r>
              <a:rPr lang="en-US" sz="3200" dirty="0" err="1"/>
              <a:t>apenas</a:t>
            </a:r>
            <a:r>
              <a:rPr lang="en-US" sz="3200" dirty="0"/>
              <a:t> </a:t>
            </a:r>
            <a:r>
              <a:rPr lang="en-US" sz="3200" dirty="0" err="1"/>
              <a:t>enviando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requisição</a:t>
            </a:r>
            <a:r>
              <a:rPr lang="en-US" sz="3200" dirty="0"/>
              <a:t> HTTP GET para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determinada</a:t>
            </a:r>
            <a:r>
              <a:rPr lang="en-US" sz="3200" dirty="0"/>
              <a:t> URL, </a:t>
            </a:r>
            <a:r>
              <a:rPr lang="en-US" sz="3200" dirty="0" err="1"/>
              <a:t>passando</a:t>
            </a:r>
            <a:r>
              <a:rPr lang="en-US" sz="3200" dirty="0"/>
              <a:t> o CEP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parâmetro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dirty="0"/>
              <a:t>O programador precisa incluir código para realizar conexão, tratar falhas de comunicação, enviar mensagens pela rede, aguardar resposta, etc.</a:t>
            </a:r>
          </a:p>
          <a:p>
            <a:r>
              <a:rPr lang="pt-BR" sz="2800" dirty="0"/>
              <a:t>Várias destas preocupações não existem em uma aplicação não distribuída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7CD4709D-58E2-2E4F-8BA2-AB1AEDF2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597438"/>
            <a:ext cx="10785084" cy="5125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caso do SOAP, é usado somente POST pra enviar requisições. Os dados enviados com SOAP normalmente são grandes e há restrições no envio por GET.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SOAP não define as operações permitidas por meio dos verbos HTTP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Ele define suas próprias operações por nomes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os verbos HTTP é que definem as operações que possivelmente estarão disponíveis para as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1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Possivelmente pois, mesmo existindo o verbo HTTP DELETE, não significa necessariamente que um serviço REST disponibilizará uma operação para excluir um produto. Isto fica a cargo do desenvolvedor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espera-se que operações CRUD sejam realizadas por meio dos respectivos verbos HTTP, como já mostrado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é uma péssima prática, por exemplo, adicionar um produto usando uma requisição GET no lugar de POST.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951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23" y="2514018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que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significa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descanso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bibliotecas como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(RIP) fazem trocadilho com o nome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Quando o problema a ser resolvido vai além da simples troca de mensagens instantâneas, as tecnologias e protocolos mencionados não facilitam o trabalho</a:t>
            </a:r>
          </a:p>
          <a:p>
            <a:r>
              <a:rPr lang="pt-BR" sz="2800" dirty="0"/>
              <a:t>Aplicações empresariais muitas vezes precisam compartilhar funcionalidades e dados com outras aplicações</a:t>
            </a:r>
          </a:p>
          <a:p>
            <a:r>
              <a:rPr lang="pt-BR" sz="2800" dirty="0"/>
              <a:t>Dados podem ser complexos e de diferentes tipos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AF81B5-04EA-164B-ABAC-18593625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No entanto, protocolos como XMPP normalmente transmitem conteúdo em forma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r>
              <a:rPr lang="pt-BR" sz="2800" dirty="0"/>
              <a:t>Por mais que o XMPP use XML que permite diferentes tipos de dados, o foco é o tráfego de conversas em forma de texto.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752E8-3A70-EA4E-962A-72A21400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6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dirty="0"/>
              <a:t>Se formatos como XML não forem usados, a conversão é normalmente manual</a:t>
            </a:r>
          </a:p>
          <a:p>
            <a:r>
              <a:rPr lang="pt-BR" sz="2800" dirty="0"/>
              <a:t>O programador deve saber qual tipo de dado está recebendo e fazer a conversão adequada</a:t>
            </a:r>
          </a:p>
          <a:p>
            <a:r>
              <a:rPr lang="pt-BR" sz="2800" dirty="0"/>
              <a:t>Para tipos primitivos, é trivial fazer tal conversão, apesar de repetitivo e suscetível a erros</a:t>
            </a:r>
          </a:p>
          <a:p>
            <a:r>
              <a:rPr lang="pt-BR" sz="2800" dirty="0"/>
              <a:t>Tentar converter um dado pro tipo errado causa falha em tempo de execução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12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13419</TotalTime>
  <Words>3835</Words>
  <Application>Microsoft Macintosh PowerPoint</Application>
  <PresentationFormat>Widescreen</PresentationFormat>
  <Paragraphs>432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Century Gothic</vt:lpstr>
      <vt:lpstr>Courier</vt:lpstr>
      <vt:lpstr>Vapor Trail</vt:lpstr>
      <vt:lpstr>INTEGRAÇÃO DE aplicações com  Web Services  (WS’s)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PowerPoint Presentation</vt:lpstr>
      <vt:lpstr>PROBLEMÁTICA</vt:lpstr>
      <vt:lpstr>PROBLEMÁTICA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O surgimento dos web services</vt:lpstr>
      <vt:lpstr>O surgimento dos web services</vt:lpstr>
      <vt:lpstr>Exemplos de Serviços disponibilizados</vt:lpstr>
      <vt:lpstr>O QUE OS WS’s TRAZEM DE SOLUÇÕES</vt:lpstr>
      <vt:lpstr>O QUE OS WS’s TRAZEM DE SOLUÇÕES</vt:lpstr>
      <vt:lpstr>O QUE OS WS’s TRAZEM DE SOLUÇÕES</vt:lpstr>
      <vt:lpstr>Ws    Exemplo de Funcionamento</vt:lpstr>
      <vt:lpstr>Ws    Exemplo de Funcionamento</vt:lpstr>
      <vt:lpstr>Ws    Exemplo de Funcionamento</vt:lpstr>
      <vt:lpstr>O padrão de ws soap</vt:lpstr>
      <vt:lpstr>O padrão de ws soap</vt:lpstr>
      <vt:lpstr>O padrão de ws soap</vt:lpstr>
      <vt:lpstr>O padrão de ws soap</vt:lpstr>
      <vt:lpstr>O padrão de ws soap</vt:lpstr>
      <vt:lpstr>O padrão de ws soap</vt:lpstr>
      <vt:lpstr>Então com todos esses problemas do protocolo SOAP, a pergunta que fica é...</vt:lpstr>
      <vt:lpstr>Porque meu Deus, porque?</vt:lpstr>
      <vt:lpstr>Bem...</vt:lpstr>
      <vt:lpstr>Bem...</vt:lpstr>
      <vt:lpstr>E o que mais? 🤔</vt:lpstr>
      <vt:lpstr>requisiçÃO soap</vt:lpstr>
      <vt:lpstr>RESPOSTA soap</vt:lpstr>
      <vt:lpstr>Como consumir um WS SOAP</vt:lpstr>
      <vt:lpstr>Como consumir um WS SOAP</vt:lpstr>
      <vt:lpstr>Como consumir um wS SOAP</vt:lpstr>
      <vt:lpstr>Exemplos de url’s de wsdl</vt:lpstr>
      <vt:lpstr>Exemplo de trechos wsdl: tipos com Xml Schema (xsd)</vt:lpstr>
      <vt:lpstr>Exemplo de trechos wsdl: métodos publicados</vt:lpstr>
      <vt:lpstr>prática Criando e consumindo ws soap Ver projetos em github.com/manoelcampos/sd-web-services 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Lembram do serviço SOAP de consulta de endereço dos correios? </vt:lpstr>
      <vt:lpstr>E Se fosse rest?</vt:lpstr>
      <vt:lpstr>SOAP x RESt</vt:lpstr>
      <vt:lpstr>SOAP x RESt</vt:lpstr>
      <vt:lpstr>Por fim: o que raios essa imagem de fundo tem a ver com rest?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796</cp:revision>
  <cp:lastPrinted>2018-10-31T18:58:06Z</cp:lastPrinted>
  <dcterms:created xsi:type="dcterms:W3CDTF">2018-10-29T17:43:05Z</dcterms:created>
  <dcterms:modified xsi:type="dcterms:W3CDTF">2019-05-13T14:31:09Z</dcterms:modified>
</cp:coreProperties>
</file>